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Úvodní snímek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rgbClr val="53ECF3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45720" rtl="0" algn="r">
              <a:spcBef>
                <a:spcPts val="520"/>
              </a:spcBef>
              <a:buClr>
                <a:schemeClr val="accent3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420"/>
              </a:spcBef>
              <a:buClr>
                <a:schemeClr val="accent2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dpis a svislý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Svislý nadpis a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dpis a obsah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Záhlaví části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54EEC5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a obsah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ovnání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Pouze nadpi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ázdný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sah s titulke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Merriweather"/>
              <a:buNone/>
              <a:defRPr/>
            </a:lvl1pPr>
            <a:lvl2pPr indent="0" rtl="0" algn="l">
              <a:spcBef>
                <a:spcPts val="0"/>
              </a:spcBef>
              <a:buFont typeface="Merriweather"/>
              <a:buNone/>
              <a:defRPr/>
            </a:lvl2pPr>
            <a:lvl3pPr indent="0" rtl="0" algn="l">
              <a:spcBef>
                <a:spcPts val="0"/>
              </a:spcBef>
              <a:buFont typeface="Merriweather"/>
              <a:buNone/>
              <a:defRPr/>
            </a:lvl3pPr>
            <a:lvl4pPr indent="0" rtl="0" algn="l">
              <a:spcBef>
                <a:spcPts val="0"/>
              </a:spcBef>
              <a:buFont typeface="Merriweather"/>
              <a:buNone/>
              <a:defRPr/>
            </a:lvl4pPr>
            <a:lvl5pPr indent="0" rtl="0" algn="l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ázek s titulke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 rot="-10380000">
            <a:off x="3165753" y="1108076"/>
            <a:ext cx="5257800" cy="4114799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Shape 67"/>
          <p:cNvSpPr/>
          <p:nvPr/>
        </p:nvSpPr>
        <p:spPr>
          <a:xfrm flipH="1" rot="-10379999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cap="flat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250"/>
              </a:spcBef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pic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cap="rnd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/>
          <p:nvPr/>
        </p:nvSpPr>
        <p:spPr>
          <a:xfrm flipH="1" rot="10800000">
            <a:off x="-9525" y="5816600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Shape 75"/>
          <p:cNvSpPr/>
          <p:nvPr/>
        </p:nvSpPr>
        <p:spPr>
          <a:xfrm flipH="1" rot="10800000">
            <a:off x="4381500" y="6219825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9525" y="-7144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381500" y="-7144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marR="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marR="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marR="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marR="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marR="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-29294" y="-16113"/>
            <a:ext cx="9198254" cy="1086266"/>
            <a:chOff x="-29322" y="-1971"/>
            <a:chExt cx="9198254" cy="1086266"/>
          </a:xfrm>
        </p:grpSpPr>
        <p:sp>
          <p:nvSpPr>
            <p:cNvPr id="13" name="Shape 13"/>
            <p:cNvSpPr/>
            <p:nvPr/>
          </p:nvSpPr>
          <p:spPr>
            <a:xfrm rot="-164307">
              <a:off x="-19044" y="216549"/>
              <a:ext cx="9163050" cy="649224"/>
            </a:xfrm>
            <a:custGeom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w="10775">
              <a:solidFill>
                <a:srgbClr val="33B7B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-164308">
              <a:off x="-14309" y="290002"/>
              <a:ext cx="9175811" cy="530351"/>
            </a:xfrm>
            <a:custGeom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6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MS Power Point 2010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ctr">
              <a:spcBef>
                <a:spcPts val="0"/>
              </a:spcBef>
              <a:buClr>
                <a:schemeClr val="accent3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1835696" y="4941167"/>
            <a:ext cx="561662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Pozn. Zaměřeno na práci v MS PowerPoint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83568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- přechody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3568" y="1340769"/>
            <a:ext cx="7632848" cy="1656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Pomocí přechodů animujeme prolínání snímků a děláme tím i celkovou animaci snímku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položce přechody přidáváme i zvukový signál přechodu a automatické časování na výměnu snímků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5326" l="0" r="0" t="0"/>
          <a:stretch/>
        </p:blipFill>
        <p:spPr>
          <a:xfrm>
            <a:off x="971600" y="2996951"/>
            <a:ext cx="6984776" cy="371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8388424" y="2996951"/>
            <a:ext cx="432047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Č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Á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í</a:t>
            </a:r>
          </a:p>
        </p:txBody>
      </p:sp>
      <p:cxnSp>
        <p:nvCxnSpPr>
          <p:cNvPr id="158" name="Shape 158"/>
          <p:cNvCxnSpPr/>
          <p:nvPr/>
        </p:nvCxnSpPr>
        <p:spPr>
          <a:xfrm flipH="1">
            <a:off x="7668344" y="3356992"/>
            <a:ext cx="720080" cy="72008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755575" y="188640"/>
            <a:ext cx="7543800" cy="13681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755575" y="1412776"/>
            <a:ext cx="7560839" cy="115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Využíváme možností nabídky formát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Můžeme zvolit předdefinovanou úpravu tvaru obrázku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5691" l="0" r="0" t="0"/>
          <a:stretch/>
        </p:blipFill>
        <p:spPr>
          <a:xfrm>
            <a:off x="107504" y="2492894"/>
            <a:ext cx="7925637" cy="4202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8460432" y="2492894"/>
            <a:ext cx="513035" cy="4247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Ř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É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7" name="Shape 167"/>
          <p:cNvCxnSpPr/>
          <p:nvPr/>
        </p:nvCxnSpPr>
        <p:spPr>
          <a:xfrm rot="10800000">
            <a:off x="4860032" y="3356992"/>
            <a:ext cx="3600399" cy="504056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68" name="Shape 168"/>
          <p:cNvSpPr txBox="1"/>
          <p:nvPr/>
        </p:nvSpPr>
        <p:spPr>
          <a:xfrm>
            <a:off x="7884367" y="2060848"/>
            <a:ext cx="10890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formát</a:t>
            </a:r>
          </a:p>
        </p:txBody>
      </p:sp>
      <p:cxnSp>
        <p:nvCxnSpPr>
          <p:cNvPr id="169" name="Shape 169"/>
          <p:cNvCxnSpPr/>
          <p:nvPr/>
        </p:nvCxnSpPr>
        <p:spPr>
          <a:xfrm flipH="1">
            <a:off x="4355976" y="2291680"/>
            <a:ext cx="3384375" cy="345231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83568" y="188640"/>
            <a:ext cx="7543800" cy="13681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3568" y="1556792"/>
            <a:ext cx="76328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pokročilé efekty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5846" l="0" r="0" t="0"/>
          <a:stretch/>
        </p:blipFill>
        <p:spPr>
          <a:xfrm>
            <a:off x="539552" y="2276869"/>
            <a:ext cx="8208912" cy="434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39552" y="260647"/>
            <a:ext cx="7543800" cy="13681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539552" y="1588884"/>
            <a:ext cx="6096000" cy="68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Další možností jsou automatické opravy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5684" l="0" r="0" t="0"/>
          <a:stretch/>
        </p:blipFill>
        <p:spPr>
          <a:xfrm>
            <a:off x="467543" y="2276872"/>
            <a:ext cx="8208912" cy="4352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 flipH="1">
            <a:off x="1259632" y="2060848"/>
            <a:ext cx="4824535" cy="648071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683568" y="404663"/>
            <a:ext cx="7543800" cy="12961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3568" y="1672844"/>
            <a:ext cx="6096000" cy="53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Změna barev a jejich teploty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5147" l="0" r="0" t="0"/>
          <a:stretch/>
        </p:blipFill>
        <p:spPr>
          <a:xfrm>
            <a:off x="539552" y="2276872"/>
            <a:ext cx="7992887" cy="426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83568" y="548679"/>
            <a:ext cx="75438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3568" y="1772816"/>
            <a:ext cx="7632848" cy="93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Další efekty jsou např. prostorové otočení, odraz, měkké okraje, skosení, stíny, záře atd.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4999" l="0" r="0" t="0"/>
          <a:stretch/>
        </p:blipFill>
        <p:spPr>
          <a:xfrm>
            <a:off x="827583" y="2765757"/>
            <a:ext cx="7344815" cy="3923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 flipH="1">
            <a:off x="5796136" y="2420888"/>
            <a:ext cx="1152128" cy="792087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683568" y="404663"/>
            <a:ext cx="75438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úprava obrázků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3568" y="1484784"/>
            <a:ext cx="7776864" cy="15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Dále můžeme měnit rozměry, ořezávat, měnit orientaci obrázku atd.</a:t>
            </a:r>
          </a:p>
          <a:p>
            <a:pPr indent="-274320" lvl="0" marL="274320" marR="0" rtl="0" algn="l"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Všechny akce, které je možné udělat v PowerPointu je možné provést i ve Wordu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82971" l="0" r="0" t="0"/>
          <a:stretch/>
        </p:blipFill>
        <p:spPr>
          <a:xfrm>
            <a:off x="899591" y="3140967"/>
            <a:ext cx="7632848" cy="73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308303" y="4797151"/>
            <a:ext cx="144016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Práce s rozměry</a:t>
            </a:r>
          </a:p>
        </p:txBody>
      </p:sp>
      <p:cxnSp>
        <p:nvCxnSpPr>
          <p:cNvPr id="208" name="Shape 208"/>
          <p:cNvCxnSpPr/>
          <p:nvPr/>
        </p:nvCxnSpPr>
        <p:spPr>
          <a:xfrm rot="10800000">
            <a:off x="7884367" y="3871731"/>
            <a:ext cx="0" cy="925419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09" name="Shape 209"/>
          <p:cNvSpPr txBox="1"/>
          <p:nvPr/>
        </p:nvSpPr>
        <p:spPr>
          <a:xfrm>
            <a:off x="4355976" y="4509119"/>
            <a:ext cx="259228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Orientace obrazu</a:t>
            </a:r>
          </a:p>
        </p:txBody>
      </p:sp>
      <p:cxnSp>
        <p:nvCxnSpPr>
          <p:cNvPr id="210" name="Shape 210"/>
          <p:cNvCxnSpPr/>
          <p:nvPr/>
        </p:nvCxnSpPr>
        <p:spPr>
          <a:xfrm flipH="1" rot="10800000">
            <a:off x="6084167" y="3871731"/>
            <a:ext cx="504056" cy="637387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1" name="Shape 211"/>
          <p:cNvSpPr txBox="1"/>
          <p:nvPr/>
        </p:nvSpPr>
        <p:spPr>
          <a:xfrm>
            <a:off x="2771800" y="5212650"/>
            <a:ext cx="273630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Styly a efekty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83568" y="4797151"/>
            <a:ext cx="20882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Barvy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komprese</a:t>
            </a:r>
          </a:p>
        </p:txBody>
      </p:sp>
      <p:cxnSp>
        <p:nvCxnSpPr>
          <p:cNvPr id="213" name="Shape 213"/>
          <p:cNvCxnSpPr/>
          <p:nvPr/>
        </p:nvCxnSpPr>
        <p:spPr>
          <a:xfrm flipH="1" rot="10800000">
            <a:off x="3635896" y="3871731"/>
            <a:ext cx="216023" cy="1340918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4" name="Shape 214"/>
          <p:cNvCxnSpPr/>
          <p:nvPr/>
        </p:nvCxnSpPr>
        <p:spPr>
          <a:xfrm rot="10800000">
            <a:off x="1727683" y="3871731"/>
            <a:ext cx="0" cy="868219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83568" y="260647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- zákonitosti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95536" y="836712"/>
            <a:ext cx="83529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Užívat kontrastní písmo s podkladem, hlavně na dataprojektory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Dostatečně velké písmo (běžný text 24 a více, nadpis 32 a více)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Nepoužívat velké množství animací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Psát stručně a jasně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Užívat multimediální podklady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Dávat si pozor na kompatibilitu mezi sadami Office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režimu kompatibility se starší sadou nepoužívat automatický přechod po určitém čase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automatickém přechodu dbát, aby nebyla doba na přečtení snímku příliš krátká a vždy nechávat možnost přechodu při kliknutí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výukové prezentace nepoužívat automatické přechody po čase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Užívat dobře čitelné řezy písma a zvýraznění částí textu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Prezentace spouštíme klávesou F5, nebo pomocí pásu karet a položky prezentace, od začátku, po přerušení, z aktuálního snímku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11560" y="260647"/>
            <a:ext cx="75438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PowerPoint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95536" y="908720"/>
            <a:ext cx="8280919" cy="864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Slouží k tvorbě a prohlížení prezentací a ke grafickému prezentování závěrů z MS Excel, či fotografií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5" y="2599675"/>
            <a:ext cx="11640900" cy="70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83568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3568" y="1124744"/>
            <a:ext cx="7704855" cy="7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Nejprve vybereme pozadí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1960"/>
            <a:ext cx="9144000" cy="505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55575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79513" y="908720"/>
            <a:ext cx="8517035" cy="1440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Dalším krokem je vybrat písmo a vložit nadpis (název prezentace)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 podnadpisu (pokud jej nezamýšlíme) by mělo být uvedeno celé jméno i s případným vysokoškolským titulem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50" y="2902075"/>
            <a:ext cx="8229000" cy="41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83568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95536" y="1196753"/>
            <a:ext cx="8424935" cy="648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Dáme si vytvořit nový snímek a zvolíme jeho rozložení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81768"/>
            <a:ext cx="9131277" cy="507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755575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755575" y="1268761"/>
            <a:ext cx="8064896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Vložíme nadpis a text druhého snímku</a:t>
            </a:r>
          </a:p>
          <a:p>
            <a:pPr indent="-274320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Samozřejmě nadefinujeme text, velikost textu by měla být 24b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229257"/>
            <a:ext cx="8665815" cy="451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683568" y="188640"/>
            <a:ext cx="75438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45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– vložení multimédií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3568" y="1844825"/>
            <a:ext cx="7536159" cy="122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 vložní, obrázků, zvuku, videa, grafu atd. užijeme hypertertextových odkazů na funkci v textovém poli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Druhá možnost vede přes pás karet a položku vložit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100" y="3119293"/>
            <a:ext cx="6840760" cy="3650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5436096" y="5013176"/>
            <a:ext cx="1512167" cy="432047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668E"/>
              </a:gs>
              <a:gs pos="68000">
                <a:srgbClr val="5EC9F1"/>
              </a:gs>
              <a:gs pos="100000">
                <a:srgbClr val="AFE8FF"/>
              </a:gs>
            </a:gsLst>
            <a:path path="circle">
              <a:fillToRect b="50%" l="50%" r="50%" t="50%"/>
            </a:path>
            <a:tileRect/>
          </a:gradFill>
          <a:ln cap="flat" w="9525">
            <a:solidFill>
              <a:srgbClr val="1F73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1" name="Shape 141"/>
          <p:cNvCxnSpPr/>
          <p:nvPr/>
        </p:nvCxnSpPr>
        <p:spPr>
          <a:xfrm flipH="1">
            <a:off x="1835695" y="2924943"/>
            <a:ext cx="504056" cy="360040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83568" y="18864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orsiva"/>
              <a:buNone/>
            </a:pPr>
            <a:r>
              <a:rPr b="1" baseline="0" i="0" lang="cs-CZ" sz="5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Tvorba prezentace - animace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3568" y="1196753"/>
            <a:ext cx="7560839" cy="108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 vložení obrázku, textu či grafu můžeme vybrat jednu z animací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6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cs-CZ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Nalezneme je v kartě animace, kde je můžeme i kombinovat a definovat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5414" l="0" r="0" t="0"/>
          <a:stretch/>
        </p:blipFill>
        <p:spPr>
          <a:xfrm>
            <a:off x="467550" y="2594049"/>
            <a:ext cx="8192999" cy="401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 flipH="1">
            <a:off x="2699791" y="2132856"/>
            <a:ext cx="1152128" cy="288032"/>
          </a:xfrm>
          <a:prstGeom prst="straightConnector1">
            <a:avLst/>
          </a:prstGeom>
          <a:noFill/>
          <a:ln cap="flat" w="952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ok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